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9"/>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69" r:id="rId18"/>
    <p:sldId id="284" r:id="rId19"/>
    <p:sldId id="285" r:id="rId20"/>
    <p:sldId id="283" r:id="rId21"/>
    <p:sldId id="274" r:id="rId22"/>
    <p:sldId id="292" r:id="rId23"/>
    <p:sldId id="294" r:id="rId24"/>
    <p:sldId id="290" r:id="rId25"/>
    <p:sldId id="293" r:id="rId26"/>
    <p:sldId id="295" r:id="rId27"/>
    <p:sldId id="25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40"/>
    <p:restoredTop sz="94694"/>
  </p:normalViewPr>
  <p:slideViewPr>
    <p:cSldViewPr snapToGrid="0" snapToObjects="1">
      <p:cViewPr varScale="1">
        <p:scale>
          <a:sx n="79" d="100"/>
          <a:sy n="79" d="100"/>
        </p:scale>
        <p:origin x="232"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9/25/19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9/25/19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5.png"/><Relationship Id="rId4" Type="http://schemas.openxmlformats.org/officeDocument/2006/relationships/hyperlink" Target="https://www.bankinfosecurity.com/rising-attack-vector-for-industrial-iot-smartphone-apps-a-10580"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github.com/tim124058/ASUS-SmartHome-Exploit" TargetMode="Externa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1141413" y="1803473"/>
            <a:ext cx="9905999" cy="1032556"/>
          </a:xfrm>
        </p:spPr>
        <p:txBody>
          <a:bodyPr>
            <a:normAutofit/>
          </a:bodyPr>
          <a:lstStyle/>
          <a:p>
            <a:r>
              <a:rPr lang="it-IT" dirty="0">
                <a:hlinkClick r:id="rId2"/>
              </a:rPr>
              <a:t>https://github.com/tim124058/ASUS-SmartHome-Exploit</a:t>
            </a:r>
            <a:endParaRPr lang="it-IT" dirty="0"/>
          </a:p>
        </p:txBody>
      </p:sp>
      <p:pic>
        <p:nvPicPr>
          <p:cNvPr id="5" name="Immagine 4">
            <a:extLst>
              <a:ext uri="{FF2B5EF4-FFF2-40B4-BE49-F238E27FC236}">
                <a16:creationId xmlns:a16="http://schemas.microsoft.com/office/drawing/2014/main" id="{B2DD371B-D7E4-4549-877C-71FC8E1BEBA2}"/>
              </a:ext>
            </a:extLst>
          </p:cNvPr>
          <p:cNvPicPr>
            <a:picLocks noChangeAspect="1"/>
          </p:cNvPicPr>
          <p:nvPr/>
        </p:nvPicPr>
        <p:blipFill>
          <a:blip r:embed="rId3"/>
          <a:stretch>
            <a:fillRect/>
          </a:stretch>
        </p:blipFill>
        <p:spPr>
          <a:xfrm>
            <a:off x="1141413" y="3102429"/>
            <a:ext cx="2286000" cy="2286000"/>
          </a:xfrm>
          <a:prstGeom prst="rect">
            <a:avLst/>
          </a:prstGeom>
        </p:spPr>
      </p:pic>
      <p:pic>
        <p:nvPicPr>
          <p:cNvPr id="8" name="Immagine 7">
            <a:extLst>
              <a:ext uri="{FF2B5EF4-FFF2-40B4-BE49-F238E27FC236}">
                <a16:creationId xmlns:a16="http://schemas.microsoft.com/office/drawing/2014/main" id="{3CA5085A-386E-E543-ABD1-E75A9636F9B6}"/>
              </a:ext>
            </a:extLst>
          </p:cNvPr>
          <p:cNvPicPr>
            <a:picLocks noChangeAspect="1"/>
          </p:cNvPicPr>
          <p:nvPr/>
        </p:nvPicPr>
        <p:blipFill>
          <a:blip r:embed="rId4"/>
          <a:stretch>
            <a:fillRect/>
          </a:stretch>
        </p:blipFill>
        <p:spPr>
          <a:xfrm>
            <a:off x="5219700" y="3102429"/>
            <a:ext cx="3810000" cy="3200400"/>
          </a:xfrm>
          <a:prstGeom prst="rect">
            <a:avLst/>
          </a:prstGeom>
        </p:spPr>
      </p:pic>
    </p:spTree>
    <p:extLst>
      <p:ext uri="{BB962C8B-B14F-4D97-AF65-F5344CB8AC3E}">
        <p14:creationId xmlns:p14="http://schemas.microsoft.com/office/powerpoint/2010/main" val="92899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a:t>
            </a:r>
            <a:r>
              <a:rPr lang="en-US" dirty="0" err="1"/>
              <a:t>echosystem</a:t>
            </a:r>
            <a:r>
              <a:rPr lang="en-US" dirty="0"/>
              <a:t>» is very hard to achieve:</a:t>
            </a:r>
          </a:p>
          <a:p>
            <a:pPr lvl="1"/>
            <a:r>
              <a:rPr lang="en-US" dirty="0"/>
              <a:t>Dynamic analysis is technology-dependent</a:t>
            </a:r>
          </a:p>
          <a:p>
            <a:pPr lvl="1"/>
            <a:r>
              <a:rPr lang="en-US" dirty="0"/>
              <a:t>Requires app </a:t>
            </a:r>
            <a:r>
              <a:rPr lang="en-US" dirty="0" err="1"/>
              <a:t>modfication</a:t>
            </a:r>
            <a:r>
              <a:rPr lang="en-US" dirty="0"/>
              <a:t> (e.g., instrumentation) or a device (OS) modification (e.g., </a:t>
            </a:r>
            <a:r>
              <a:rPr lang="en-US" dirty="0" err="1"/>
              <a:t>syscall</a:t>
            </a:r>
            <a:r>
              <a:rPr lang="en-US" dirty="0"/>
              <a:t>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 on med-scale</a:t>
            </a:r>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a:t>Model </a:t>
            </a:r>
            <a:r>
              <a:rPr lang="it-IT" dirty="0" err="1"/>
              <a:t>granularity</a:t>
            </a:r>
            <a:r>
              <a:rPr lang="it-IT" dirty="0"/>
              <a:t> and </a:t>
            </a:r>
            <a:r>
              <a:rPr lang="it-IT" dirty="0" err="1"/>
              <a:t>analysis</a:t>
            </a:r>
            <a:r>
              <a:rPr lang="it-IT" dirty="0"/>
              <a:t> </a:t>
            </a:r>
            <a:r>
              <a:rPr lang="it-IT" dirty="0" err="1"/>
              <a:t>scaling</a:t>
            </a:r>
            <a:endParaRPr lang="it-IT" dirty="0"/>
          </a:p>
          <a:p>
            <a:pPr lvl="1"/>
            <a:r>
              <a:rPr lang="it-IT" dirty="0"/>
              <a:t>Do </a:t>
            </a:r>
            <a:r>
              <a:rPr lang="it-IT" dirty="0" err="1"/>
              <a:t>we</a:t>
            </a:r>
            <a:r>
              <a:rPr lang="it-IT" dirty="0"/>
              <a:t> </a:t>
            </a:r>
            <a:r>
              <a:rPr lang="it-IT" dirty="0" err="1"/>
              <a:t>need</a:t>
            </a:r>
            <a:r>
              <a:rPr lang="it-IT" dirty="0"/>
              <a:t> policy-</a:t>
            </a:r>
            <a:r>
              <a:rPr lang="it-IT" dirty="0" err="1"/>
              <a:t>driven</a:t>
            </a:r>
            <a:r>
              <a:rPr lang="it-IT" dirty="0"/>
              <a:t> </a:t>
            </a:r>
            <a:r>
              <a:rPr lang="it-IT" dirty="0" err="1"/>
              <a:t>optimized</a:t>
            </a:r>
            <a:r>
              <a:rPr lang="it-IT" dirty="0"/>
              <a:t> </a:t>
            </a:r>
            <a:r>
              <a:rPr lang="it-IT" dirty="0" err="1"/>
              <a:t>app</a:t>
            </a:r>
            <a:r>
              <a:rPr lang="it-IT" dirty="0"/>
              <a:t> </a:t>
            </a:r>
            <a:r>
              <a:rPr lang="it-IT" dirty="0" err="1"/>
              <a:t>models</a:t>
            </a:r>
            <a:r>
              <a:rPr lang="it-IT" dirty="0"/>
              <a:t>?</a:t>
            </a:r>
          </a:p>
          <a:p>
            <a:r>
              <a:rPr lang="it-IT" dirty="0" err="1"/>
              <a:t>Meaningful</a:t>
            </a:r>
            <a:r>
              <a:rPr lang="it-IT" dirty="0"/>
              <a:t> security policy</a:t>
            </a:r>
          </a:p>
          <a:p>
            <a:pPr lvl="1"/>
            <a:r>
              <a:rPr lang="it-IT" dirty="0" err="1"/>
              <a:t>Which</a:t>
            </a:r>
            <a:r>
              <a:rPr lang="it-IT" dirty="0"/>
              <a:t> </a:t>
            </a:r>
            <a:r>
              <a:rPr lang="it-IT" dirty="0" err="1"/>
              <a:t>behaviors</a:t>
            </a:r>
            <a:r>
              <a:rPr lang="it-IT" dirty="0"/>
              <a:t> are security-</a:t>
            </a:r>
            <a:r>
              <a:rPr lang="it-IT" dirty="0" err="1"/>
              <a:t>relevant</a:t>
            </a:r>
            <a:r>
              <a:rPr lang="it-IT" dirty="0"/>
              <a:t>?</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a:p>
            <a:pPr lvl="1"/>
            <a:r>
              <a:rPr lang="it-IT" dirty="0"/>
              <a:t>Can the </a:t>
            </a:r>
            <a:r>
              <a:rPr lang="it-IT" dirty="0" err="1"/>
              <a:t>extended</a:t>
            </a:r>
            <a:r>
              <a:rPr lang="it-IT" dirty="0"/>
              <a:t> </a:t>
            </a:r>
            <a:r>
              <a:rPr lang="it-IT" dirty="0" err="1"/>
              <a:t>paradigm</a:t>
            </a:r>
            <a:r>
              <a:rPr lang="it-IT" dirty="0"/>
              <a:t> (</a:t>
            </a:r>
            <a:r>
              <a:rPr lang="it-IT" dirty="0" err="1"/>
              <a:t>Cloud</a:t>
            </a:r>
            <a:r>
              <a:rPr lang="it-IT" dirty="0"/>
              <a:t>-</a:t>
            </a:r>
            <a:r>
              <a:rPr lang="it-IT" dirty="0" err="1"/>
              <a:t>Fog</a:t>
            </a:r>
            <a:r>
              <a:rPr lang="it-IT" dirty="0"/>
              <a:t>-Mobile-</a:t>
            </a:r>
            <a:r>
              <a:rPr lang="it-IT" dirty="0" err="1"/>
              <a:t>IoT</a:t>
            </a:r>
            <a:r>
              <a:rPr lang="it-IT" dirty="0"/>
              <a:t>) be </a:t>
            </a:r>
            <a:r>
              <a:rPr lang="it-IT" dirty="0" err="1"/>
              <a:t>seen</a:t>
            </a:r>
            <a:r>
              <a:rPr lang="it-IT" dirty="0"/>
              <a:t> </a:t>
            </a:r>
            <a:r>
              <a:rPr lang="it-IT" dirty="0" err="1"/>
              <a:t>as</a:t>
            </a:r>
            <a:r>
              <a:rPr lang="it-IT" dirty="0"/>
              <a:t> a Software </a:t>
            </a:r>
            <a:r>
              <a:rPr lang="it-IT" dirty="0" err="1"/>
              <a:t>as</a:t>
            </a:r>
            <a:r>
              <a:rPr lang="it-IT" dirty="0"/>
              <a:t>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it-IT" dirty="0"/>
              <a:t>Like in the «</a:t>
            </a:r>
            <a:r>
              <a:rPr lang="it-IT" dirty="0" err="1"/>
              <a:t>odd</a:t>
            </a:r>
            <a:r>
              <a:rPr lang="it-IT" dirty="0"/>
              <a:t> </a:t>
            </a:r>
            <a:r>
              <a:rPr lang="it-IT" dirty="0" err="1"/>
              <a:t>couple</a:t>
            </a:r>
            <a:r>
              <a:rPr lang="it-IT" dirty="0"/>
              <a:t>» </a:t>
            </a:r>
            <a:r>
              <a:rPr lang="it-IT" dirty="0" err="1"/>
              <a:t>drama</a:t>
            </a:r>
            <a:r>
              <a:rPr lang="it-IT" dirty="0"/>
              <a:t>, </a:t>
            </a:r>
            <a:r>
              <a:rPr lang="it-IT" dirty="0" err="1"/>
              <a:t>both</a:t>
            </a:r>
            <a:r>
              <a:rPr lang="it-IT" dirty="0"/>
              <a:t> </a:t>
            </a:r>
            <a:r>
              <a:rPr lang="it-IT" dirty="0" err="1"/>
              <a:t>main</a:t>
            </a:r>
            <a:r>
              <a:rPr lang="it-IT" dirty="0"/>
              <a:t> </a:t>
            </a:r>
            <a:r>
              <a:rPr lang="it-IT" dirty="0" err="1"/>
              <a:t>stars</a:t>
            </a:r>
            <a:r>
              <a:rPr lang="it-IT" dirty="0"/>
              <a:t> (Mobile and </a:t>
            </a:r>
            <a:r>
              <a:rPr lang="it-IT" dirty="0" err="1"/>
              <a:t>IoT</a:t>
            </a:r>
            <a:r>
              <a:rPr lang="it-IT" dirty="0"/>
              <a:t>) </a:t>
            </a:r>
            <a:r>
              <a:rPr lang="it-IT" dirty="0" err="1"/>
              <a:t>affect</a:t>
            </a:r>
            <a:r>
              <a:rPr lang="it-IT" dirty="0"/>
              <a:t> </a:t>
            </a:r>
            <a:r>
              <a:rPr lang="it-IT" dirty="0" err="1"/>
              <a:t>each</a:t>
            </a:r>
            <a:r>
              <a:rPr lang="it-IT" dirty="0"/>
              <a:t> </a:t>
            </a:r>
            <a:r>
              <a:rPr lang="it-IT" dirty="0" err="1"/>
              <a:t>other</a:t>
            </a:r>
            <a:r>
              <a:rPr lang="it-IT" dirty="0"/>
              <a:t>.</a:t>
            </a:r>
          </a:p>
          <a:p>
            <a:pPr lvl="1"/>
            <a:r>
              <a:rPr lang="it-IT" dirty="0"/>
              <a:t>Mobile </a:t>
            </a:r>
            <a:r>
              <a:rPr lang="it-IT" dirty="0" err="1"/>
              <a:t>apps</a:t>
            </a:r>
            <a:r>
              <a:rPr lang="it-IT" dirty="0"/>
              <a:t> cross the </a:t>
            </a:r>
            <a:r>
              <a:rPr lang="it-IT" dirty="0" err="1"/>
              <a:t>boundary</a:t>
            </a:r>
            <a:r>
              <a:rPr lang="it-IT" dirty="0"/>
              <a:t> of mobile </a:t>
            </a:r>
            <a:r>
              <a:rPr lang="it-IT" dirty="0" err="1"/>
              <a:t>devices</a:t>
            </a:r>
            <a:r>
              <a:rPr lang="it-IT" dirty="0"/>
              <a:t>.</a:t>
            </a:r>
          </a:p>
          <a:p>
            <a:pPr lvl="1"/>
            <a:r>
              <a:rPr lang="it-IT" dirty="0" err="1"/>
              <a:t>IoT</a:t>
            </a:r>
            <a:r>
              <a:rPr lang="it-IT" dirty="0"/>
              <a:t> </a:t>
            </a:r>
            <a:r>
              <a:rPr lang="it-IT" dirty="0" err="1"/>
              <a:t>apps</a:t>
            </a:r>
            <a:r>
              <a:rPr lang="it-IT" dirty="0"/>
              <a:t> are </a:t>
            </a:r>
            <a:r>
              <a:rPr lang="it-IT" dirty="0" err="1"/>
              <a:t>triggered</a:t>
            </a:r>
            <a:r>
              <a:rPr lang="it-IT" dirty="0"/>
              <a:t> and </a:t>
            </a:r>
            <a:r>
              <a:rPr lang="it-IT" dirty="0" err="1"/>
              <a:t>driven</a:t>
            </a:r>
            <a:r>
              <a:rPr lang="it-IT" dirty="0"/>
              <a:t> by Mobile </a:t>
            </a:r>
            <a:r>
              <a:rPr lang="it-IT" dirty="0" err="1"/>
              <a:t>apps</a:t>
            </a:r>
            <a:r>
              <a:rPr lang="it-IT" dirty="0"/>
              <a:t>.</a:t>
            </a:r>
          </a:p>
          <a:p>
            <a:r>
              <a:rPr lang="it-IT" dirty="0" err="1"/>
              <a:t>Current</a:t>
            </a:r>
            <a:r>
              <a:rPr lang="it-IT" dirty="0"/>
              <a:t> «</a:t>
            </a:r>
            <a:r>
              <a:rPr lang="it-IT" dirty="0" err="1"/>
              <a:t>monadic</a:t>
            </a:r>
            <a:r>
              <a:rPr lang="it-IT" dirty="0"/>
              <a:t>» </a:t>
            </a:r>
            <a:r>
              <a:rPr lang="it-IT" dirty="0" err="1"/>
              <a:t>approaches</a:t>
            </a:r>
            <a:r>
              <a:rPr lang="it-IT" dirty="0"/>
              <a:t> to mobile and </a:t>
            </a:r>
            <a:r>
              <a:rPr lang="it-IT" dirty="0" err="1"/>
              <a:t>IoT</a:t>
            </a:r>
            <a:r>
              <a:rPr lang="it-IT" dirty="0"/>
              <a:t> security must be </a:t>
            </a:r>
            <a:r>
              <a:rPr lang="it-IT" dirty="0" err="1"/>
              <a:t>extended</a:t>
            </a:r>
            <a:r>
              <a:rPr lang="it-IT" dirty="0"/>
              <a:t>. </a:t>
            </a:r>
          </a:p>
          <a:p>
            <a:r>
              <a:rPr lang="it-IT" dirty="0"/>
              <a:t>Manual security </a:t>
            </a:r>
            <a:r>
              <a:rPr lang="it-IT" dirty="0" err="1"/>
              <a:t>could</a:t>
            </a:r>
            <a:r>
              <a:rPr lang="it-IT" dirty="0"/>
              <a:t> be a dead-end.</a:t>
            </a:r>
          </a:p>
          <a:p>
            <a:r>
              <a:rPr lang="it-IT" dirty="0"/>
              <a:t>Cross-</a:t>
            </a:r>
            <a:r>
              <a:rPr lang="it-IT" dirty="0" err="1"/>
              <a:t>fertilization</a:t>
            </a:r>
            <a:r>
              <a:rPr lang="it-IT" dirty="0"/>
              <a:t> </a:t>
            </a:r>
            <a:r>
              <a:rPr lang="it-IT" dirty="0" err="1"/>
              <a:t>among</a:t>
            </a:r>
            <a:r>
              <a:rPr lang="it-IT" dirty="0"/>
              <a:t> </a:t>
            </a:r>
            <a:r>
              <a:rPr lang="it-IT" dirty="0" err="1"/>
              <a:t>different</a:t>
            </a:r>
            <a:r>
              <a:rPr lang="it-IT" dirty="0"/>
              <a:t> expertises in </a:t>
            </a:r>
            <a:r>
              <a:rPr lang="it-IT" dirty="0" err="1"/>
              <a:t>Cybersecurity</a:t>
            </a:r>
            <a:r>
              <a:rPr lang="it-IT" dirty="0"/>
              <a:t> </a:t>
            </a:r>
            <a:r>
              <a:rPr lang="it-IT" dirty="0" err="1"/>
              <a:t>should</a:t>
            </a:r>
            <a:r>
              <a:rPr lang="it-IT" dirty="0"/>
              <a:t> join </a:t>
            </a:r>
            <a:r>
              <a:rPr lang="it-IT" dirty="0" err="1"/>
              <a:t>forces</a:t>
            </a:r>
            <a:r>
              <a:rPr lang="it-IT" dirty="0"/>
              <a:t>.</a:t>
            </a:r>
          </a:p>
          <a:p>
            <a:r>
              <a:rPr lang="it-IT" dirty="0"/>
              <a:t>A joint </a:t>
            </a:r>
            <a:r>
              <a:rPr lang="it-IT" dirty="0" err="1"/>
              <a:t>effort</a:t>
            </a:r>
            <a:r>
              <a:rPr lang="it-IT" dirty="0"/>
              <a:t> </a:t>
            </a:r>
            <a:r>
              <a:rPr lang="it-IT" dirty="0" err="1"/>
              <a:t>between</a:t>
            </a:r>
            <a:r>
              <a:rPr lang="it-IT" dirty="0"/>
              <a:t> </a:t>
            </a:r>
            <a:r>
              <a:rPr lang="it-IT" dirty="0" err="1"/>
              <a:t>academy</a:t>
            </a:r>
            <a:r>
              <a:rPr lang="it-IT" dirty="0"/>
              <a:t> and </a:t>
            </a:r>
            <a:r>
              <a:rPr lang="it-IT" dirty="0" err="1"/>
              <a:t>industry</a:t>
            </a:r>
            <a:r>
              <a:rPr lang="it-IT" dirty="0"/>
              <a:t> </a:t>
            </a:r>
            <a:r>
              <a:rPr lang="it-IT" dirty="0" err="1"/>
              <a:t>is</a:t>
            </a:r>
            <a:r>
              <a:rPr lang="it-IT" dirty="0"/>
              <a:t> </a:t>
            </a:r>
            <a:r>
              <a:rPr lang="it-IT" dirty="0" err="1"/>
              <a:t>required</a:t>
            </a:r>
            <a:r>
              <a:rPr lang="it-IT" dirty="0"/>
              <a:t>.</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500256" y="2086002"/>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355271" y="983788"/>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1692</Words>
  <Application>Microsoft Macintosh PowerPoint</Application>
  <PresentationFormat>Widescreen</PresentationFormat>
  <Paragraphs>172</Paragraphs>
  <Slides>27</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27</vt:i4>
      </vt:variant>
    </vt:vector>
  </HeadingPairs>
  <TitlesOfParts>
    <vt:vector size="32" baseType="lpstr">
      <vt:lpstr>Arial</vt:lpstr>
      <vt:lpstr>Calibri</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Do we really need to care about Mobile and IOT?</vt:lpstr>
      <vt:lpstr>Research Challenge: META-LEVEL (STATIC) Analysis</vt:lpstr>
      <vt:lpstr>META-LEVEL (STATIC) Analysis</vt:lpstr>
      <vt:lpstr>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22</cp:revision>
  <dcterms:created xsi:type="dcterms:W3CDTF">2019-09-24T13:43:21Z</dcterms:created>
  <dcterms:modified xsi:type="dcterms:W3CDTF">2019-09-25T09:47:39Z</dcterms:modified>
</cp:coreProperties>
</file>